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7" r:id="rId2"/>
    <p:sldId id="258" r:id="rId3"/>
    <p:sldId id="304" r:id="rId4"/>
    <p:sldId id="260" r:id="rId5"/>
    <p:sldId id="262" r:id="rId6"/>
    <p:sldId id="263" r:id="rId7"/>
    <p:sldId id="305" r:id="rId8"/>
    <p:sldId id="264" r:id="rId9"/>
    <p:sldId id="265" r:id="rId10"/>
    <p:sldId id="266" r:id="rId11"/>
    <p:sldId id="284" r:id="rId12"/>
    <p:sldId id="310" r:id="rId13"/>
    <p:sldId id="309" r:id="rId14"/>
    <p:sldId id="308" r:id="rId15"/>
    <p:sldId id="306" r:id="rId16"/>
    <p:sldId id="311" r:id="rId17"/>
    <p:sldId id="285" r:id="rId18"/>
    <p:sldId id="286" r:id="rId19"/>
    <p:sldId id="287" r:id="rId20"/>
    <p:sldId id="295" r:id="rId21"/>
    <p:sldId id="296" r:id="rId22"/>
    <p:sldId id="297" r:id="rId23"/>
    <p:sldId id="298" r:id="rId24"/>
    <p:sldId id="300" r:id="rId25"/>
    <p:sldId id="301" r:id="rId26"/>
    <p:sldId id="302" r:id="rId27"/>
    <p:sldId id="303" r:id="rId28"/>
    <p:sldId id="283" r:id="rId29"/>
    <p:sldId id="312" r:id="rId30"/>
    <p:sldId id="313" r:id="rId31"/>
    <p:sldId id="279" r:id="rId32"/>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0" d="100"/>
          <a:sy n="100" d="100"/>
        </p:scale>
        <p:origin x="-946" y="230"/>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65F7517D-6176-443B-ACB9-45F89834CB0D}" type="datetimeFigureOut">
              <a:rPr lang="en-US" smtClean="0"/>
              <a:t>9/11/2022</a:t>
            </a:fld>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ED2C3433-6526-4560-A5B7-9ABD0897F4A5}"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ED2C3433-6526-4560-A5B7-9ABD0897F4A5}" type="slidenum">
              <a:rPr lang="en-US" smtClean="0"/>
              <a:t>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7B3DA9F-29F0-4269-8539-4AB5961CCC65}" type="datetimeFigureOut">
              <a:rPr lang="en-US" smtClean="0"/>
              <a:pPr/>
              <a:t>9/11/2022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921D12-FA71-4021-8C03-60E7B14FAF3F}"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B3DA9F-29F0-4269-8539-4AB5961CCC65}" type="datetimeFigureOut">
              <a:rPr lang="en-US" smtClean="0"/>
              <a:pPr/>
              <a:t>9/11/2022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921D12-FA71-4021-8C03-60E7B14FAF3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B3DA9F-29F0-4269-8539-4AB5961CCC65}" type="datetimeFigureOut">
              <a:rPr lang="en-US" smtClean="0"/>
              <a:pPr/>
              <a:t>9/11/2022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921D12-FA71-4021-8C03-60E7B14FAF3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7B3DA9F-29F0-4269-8539-4AB5961CCC65}" type="datetimeFigureOut">
              <a:rPr lang="en-US" smtClean="0"/>
              <a:pPr/>
              <a:t>9/11/2022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921D12-FA71-4021-8C03-60E7B14FAF3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7B3DA9F-29F0-4269-8539-4AB5961CCC65}" type="datetimeFigureOut">
              <a:rPr lang="en-US" smtClean="0"/>
              <a:pPr/>
              <a:t>9/11/2022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921D12-FA71-4021-8C03-60E7B14FAF3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7B3DA9F-29F0-4269-8539-4AB5961CCC65}" type="datetimeFigureOut">
              <a:rPr lang="en-US" smtClean="0"/>
              <a:pPr/>
              <a:t>9/11/2022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921D12-FA71-4021-8C03-60E7B14FAF3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7B3DA9F-29F0-4269-8539-4AB5961CCC65}" type="datetimeFigureOut">
              <a:rPr lang="en-US" smtClean="0"/>
              <a:pPr/>
              <a:t>9/11/2022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921D12-FA71-4021-8C03-60E7B14FAF3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7B3DA9F-29F0-4269-8539-4AB5961CCC65}" type="datetimeFigureOut">
              <a:rPr lang="en-US" smtClean="0"/>
              <a:pPr/>
              <a:t>9/11/2022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921D12-FA71-4021-8C03-60E7B14FAF3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B3DA9F-29F0-4269-8539-4AB5961CCC65}" type="datetimeFigureOut">
              <a:rPr lang="en-US" smtClean="0"/>
              <a:pPr/>
              <a:t>9/11/2022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0921D12-FA71-4021-8C03-60E7B14FAF3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B3DA9F-29F0-4269-8539-4AB5961CCC65}" type="datetimeFigureOut">
              <a:rPr lang="en-US" smtClean="0"/>
              <a:pPr/>
              <a:t>9/11/2022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921D12-FA71-4021-8C03-60E7B14FAF3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7B3DA9F-29F0-4269-8539-4AB5961CCC65}" type="datetimeFigureOut">
              <a:rPr lang="en-US" smtClean="0"/>
              <a:pPr/>
              <a:t>9/11/2022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921D12-FA71-4021-8C03-60E7B14FAF3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8000">
              <a:schemeClr val="accent4">
                <a:lumMod val="40000"/>
                <a:lumOff val="60000"/>
              </a:schemeClr>
            </a:gs>
            <a:gs pos="40000">
              <a:schemeClr val="bg2">
                <a:tint val="45000"/>
                <a:shade val="99000"/>
                <a:satMod val="350000"/>
              </a:schemeClr>
            </a:gs>
            <a:gs pos="100000">
              <a:schemeClr val="bg2">
                <a:shade val="20000"/>
                <a:satMod val="255000"/>
              </a:schemeClr>
            </a:gs>
          </a:gsLst>
          <a:lin ang="27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B3DA9F-29F0-4269-8539-4AB5961CCC65}" type="datetimeFigureOut">
              <a:rPr lang="en-US" smtClean="0"/>
              <a:pPr/>
              <a:t>9/11/2022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921D12-FA71-4021-8C03-60E7B14FAF3F}" type="slidenum">
              <a:rPr lang="en-US" smtClean="0"/>
              <a:pPr/>
              <a:t>‹#›</a:t>
            </a:fld>
            <a:endParaRPr lang="en-US"/>
          </a:p>
        </p:txBody>
      </p:sp>
      <p:pic>
        <p:nvPicPr>
          <p:cNvPr id="8" name="image1.png"/>
          <p:cNvPicPr/>
          <p:nvPr userDrawn="1"/>
        </p:nvPicPr>
        <p:blipFill>
          <a:blip r:embed="rId13" cstate="print"/>
          <a:stretch>
            <a:fillRect/>
          </a:stretch>
        </p:blipFill>
        <p:spPr>
          <a:xfrm>
            <a:off x="5868144" y="-675456"/>
            <a:ext cx="4111718" cy="1870363"/>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59632" y="908720"/>
            <a:ext cx="6696744" cy="523220"/>
          </a:xfrm>
          <a:prstGeom prst="rect">
            <a:avLst/>
          </a:prstGeom>
          <a:ln>
            <a:solidFill>
              <a:schemeClr val="accent4">
                <a:lumMod val="75000"/>
              </a:schemeClr>
            </a:solidFill>
          </a:ln>
        </p:spPr>
        <p:style>
          <a:lnRef idx="0">
            <a:schemeClr val="accent5"/>
          </a:lnRef>
          <a:fillRef idx="3">
            <a:schemeClr val="accent5"/>
          </a:fillRef>
          <a:effectRef idx="3">
            <a:schemeClr val="accent5"/>
          </a:effectRef>
          <a:fontRef idx="minor">
            <a:schemeClr val="lt1"/>
          </a:fontRef>
        </p:style>
        <p:txBody>
          <a:bodyPr wrap="square" rtlCol="0">
            <a:spAutoFit/>
          </a:bodyPr>
          <a:lstStyle/>
          <a:p>
            <a:r>
              <a:rPr lang="en-IN" sz="2800" dirty="0" smtClean="0"/>
              <a:t>Malignant Comments Classification Model</a:t>
            </a:r>
            <a:endParaRPr lang="en-US" sz="2800" dirty="0"/>
          </a:p>
        </p:txBody>
      </p:sp>
      <p:sp>
        <p:nvSpPr>
          <p:cNvPr id="11266" name="AutoShape 2" descr="instant-cash-2.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5" name="Picture 4" descr="customer-rating.jpg"/>
          <p:cNvPicPr/>
          <p:nvPr/>
        </p:nvPicPr>
        <p:blipFill>
          <a:blip r:embed="rId2" cstate="print"/>
          <a:stretch>
            <a:fillRect/>
          </a:stretch>
        </p:blipFill>
        <p:spPr>
          <a:xfrm>
            <a:off x="1331640" y="1988840"/>
            <a:ext cx="6408712" cy="367240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827584" y="671790"/>
            <a:ext cx="4608512"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b="1" dirty="0" smtClean="0"/>
              <a:t>Comments which are having multiple labels count.</a:t>
            </a:r>
            <a:endParaRPr lang="en-US" sz="1600" dirty="0"/>
          </a:p>
        </p:txBody>
      </p:sp>
      <p:pic>
        <p:nvPicPr>
          <p:cNvPr id="4" name="Picture 3"/>
          <p:cNvPicPr/>
          <p:nvPr/>
        </p:nvPicPr>
        <p:blipFill>
          <a:blip r:embed="rId2" cstate="print"/>
          <a:srcRect/>
          <a:stretch>
            <a:fillRect/>
          </a:stretch>
        </p:blipFill>
        <p:spPr bwMode="auto">
          <a:xfrm>
            <a:off x="971600" y="1700808"/>
            <a:ext cx="6898203" cy="4104456"/>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971600" y="239742"/>
            <a:ext cx="4608512"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b="1" dirty="0" smtClean="0"/>
              <a:t>Malignant comments </a:t>
            </a:r>
            <a:r>
              <a:rPr lang="en-US" sz="1600" b="1" dirty="0" err="1" smtClean="0"/>
              <a:t>vs</a:t>
            </a:r>
            <a:r>
              <a:rPr lang="en-US" sz="1600" b="1" dirty="0" smtClean="0"/>
              <a:t> not malignant comments </a:t>
            </a:r>
            <a:endParaRPr lang="en-US" sz="1600" dirty="0"/>
          </a:p>
        </p:txBody>
      </p:sp>
      <p:pic>
        <p:nvPicPr>
          <p:cNvPr id="5" name="Picture 4"/>
          <p:cNvPicPr/>
          <p:nvPr/>
        </p:nvPicPr>
        <p:blipFill>
          <a:blip r:embed="rId2" cstate="print"/>
          <a:srcRect/>
          <a:stretch>
            <a:fillRect/>
          </a:stretch>
        </p:blipFill>
        <p:spPr bwMode="auto">
          <a:xfrm>
            <a:off x="1115616" y="1484784"/>
            <a:ext cx="6624736" cy="4032448"/>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971600" y="239742"/>
            <a:ext cx="5760640"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b="1" dirty="0" smtClean="0"/>
              <a:t>Highly Malignant comments </a:t>
            </a:r>
            <a:r>
              <a:rPr lang="en-US" sz="1600" b="1" dirty="0" err="1" smtClean="0"/>
              <a:t>vs</a:t>
            </a:r>
            <a:r>
              <a:rPr lang="en-US" sz="1600" b="1" dirty="0" smtClean="0"/>
              <a:t> not highly malignant comments </a:t>
            </a:r>
            <a:endParaRPr lang="en-US" sz="1600" dirty="0"/>
          </a:p>
        </p:txBody>
      </p:sp>
      <p:pic>
        <p:nvPicPr>
          <p:cNvPr id="4" name="Picture 3"/>
          <p:cNvPicPr/>
          <p:nvPr/>
        </p:nvPicPr>
        <p:blipFill>
          <a:blip r:embed="rId2" cstate="print"/>
          <a:srcRect/>
          <a:stretch>
            <a:fillRect/>
          </a:stretch>
        </p:blipFill>
        <p:spPr bwMode="auto">
          <a:xfrm>
            <a:off x="827584" y="1772816"/>
            <a:ext cx="7344816" cy="4608512"/>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971600" y="224934"/>
            <a:ext cx="3888432"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b="1" dirty="0" smtClean="0"/>
              <a:t>Rude comments </a:t>
            </a:r>
            <a:r>
              <a:rPr lang="en-US" sz="1600" b="1" dirty="0" err="1" smtClean="0"/>
              <a:t>vs</a:t>
            </a:r>
            <a:r>
              <a:rPr lang="en-US" sz="1600" b="1" dirty="0" smtClean="0"/>
              <a:t> not rude comments </a:t>
            </a:r>
            <a:endParaRPr lang="en-US" sz="1600" dirty="0"/>
          </a:p>
        </p:txBody>
      </p:sp>
      <p:pic>
        <p:nvPicPr>
          <p:cNvPr id="4" name="Picture 3"/>
          <p:cNvPicPr/>
          <p:nvPr/>
        </p:nvPicPr>
        <p:blipFill>
          <a:blip r:embed="rId2" cstate="print"/>
          <a:srcRect/>
          <a:stretch>
            <a:fillRect/>
          </a:stretch>
        </p:blipFill>
        <p:spPr bwMode="auto">
          <a:xfrm>
            <a:off x="1403648" y="1772816"/>
            <a:ext cx="6696744" cy="4176464"/>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971600" y="224934"/>
            <a:ext cx="4104456"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b="1" dirty="0" smtClean="0"/>
              <a:t>Threat comments </a:t>
            </a:r>
            <a:r>
              <a:rPr lang="en-US" sz="1600" b="1" dirty="0" err="1" smtClean="0"/>
              <a:t>vs</a:t>
            </a:r>
            <a:r>
              <a:rPr lang="en-US" sz="1600" b="1" dirty="0" smtClean="0"/>
              <a:t> not threat comments </a:t>
            </a:r>
            <a:endParaRPr lang="en-US" sz="1600" dirty="0"/>
          </a:p>
        </p:txBody>
      </p:sp>
      <p:pic>
        <p:nvPicPr>
          <p:cNvPr id="4" name="Picture 3"/>
          <p:cNvPicPr/>
          <p:nvPr/>
        </p:nvPicPr>
        <p:blipFill>
          <a:blip r:embed="rId2" cstate="print"/>
          <a:srcRect/>
          <a:stretch>
            <a:fillRect/>
          </a:stretch>
        </p:blipFill>
        <p:spPr bwMode="auto">
          <a:xfrm>
            <a:off x="1115616" y="1340768"/>
            <a:ext cx="7416824" cy="4248472"/>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971600" y="260938"/>
            <a:ext cx="3816424"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b="1" dirty="0" smtClean="0"/>
              <a:t>Abuse comments </a:t>
            </a:r>
            <a:r>
              <a:rPr lang="en-US" sz="1600" b="1" dirty="0" err="1" smtClean="0"/>
              <a:t>vs</a:t>
            </a:r>
            <a:r>
              <a:rPr lang="en-US" sz="1600" b="1" dirty="0" smtClean="0"/>
              <a:t> not abuse comments </a:t>
            </a:r>
            <a:endParaRPr lang="en-US" sz="1600" dirty="0"/>
          </a:p>
        </p:txBody>
      </p:sp>
      <p:pic>
        <p:nvPicPr>
          <p:cNvPr id="4" name="Picture 3"/>
          <p:cNvPicPr/>
          <p:nvPr/>
        </p:nvPicPr>
        <p:blipFill>
          <a:blip r:embed="rId2" cstate="print"/>
          <a:srcRect/>
          <a:stretch>
            <a:fillRect/>
          </a:stretch>
        </p:blipFill>
        <p:spPr bwMode="auto">
          <a:xfrm>
            <a:off x="1187624" y="1268760"/>
            <a:ext cx="7272808" cy="4392488"/>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971600" y="260938"/>
            <a:ext cx="3816424"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b="1" dirty="0" smtClean="0"/>
              <a:t>Loathe comments </a:t>
            </a:r>
            <a:r>
              <a:rPr lang="en-US" sz="1600" b="1" dirty="0" err="1" smtClean="0"/>
              <a:t>vs</a:t>
            </a:r>
            <a:r>
              <a:rPr lang="en-US" sz="1600" b="1" dirty="0" smtClean="0"/>
              <a:t> not loathe comments</a:t>
            </a:r>
            <a:endParaRPr lang="en-US" sz="1600" dirty="0"/>
          </a:p>
        </p:txBody>
      </p:sp>
      <p:pic>
        <p:nvPicPr>
          <p:cNvPr id="6" name="Picture 5"/>
          <p:cNvPicPr/>
          <p:nvPr/>
        </p:nvPicPr>
        <p:blipFill>
          <a:blip r:embed="rId2" cstate="print"/>
          <a:srcRect/>
          <a:stretch>
            <a:fillRect/>
          </a:stretch>
        </p:blipFill>
        <p:spPr bwMode="auto">
          <a:xfrm>
            <a:off x="1331640" y="1484784"/>
            <a:ext cx="6696744" cy="4176464"/>
          </a:xfrm>
          <a:prstGeom prst="rect">
            <a:avLst/>
          </a:prstGeom>
          <a:noFill/>
          <a:ln w="9525">
            <a:noFill/>
            <a:miter lim="800000"/>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971600" y="239742"/>
            <a:ext cx="2304256"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dirty="0" smtClean="0"/>
              <a:t>30 Most Frequent words</a:t>
            </a:r>
            <a:endParaRPr lang="en-US" sz="1600" dirty="0"/>
          </a:p>
        </p:txBody>
      </p:sp>
      <p:pic>
        <p:nvPicPr>
          <p:cNvPr id="4" name="Picture 3"/>
          <p:cNvPicPr/>
          <p:nvPr/>
        </p:nvPicPr>
        <p:blipFill>
          <a:blip r:embed="rId2" cstate="print"/>
          <a:srcRect/>
          <a:stretch>
            <a:fillRect/>
          </a:stretch>
        </p:blipFill>
        <p:spPr bwMode="auto">
          <a:xfrm>
            <a:off x="1706245" y="908720"/>
            <a:ext cx="5731510" cy="5544616"/>
          </a:xfrm>
          <a:prstGeom prst="rect">
            <a:avLst/>
          </a:prstGeom>
          <a:noFill/>
          <a:ln w="9525">
            <a:no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1043608" y="311750"/>
            <a:ext cx="2016224"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dirty="0" smtClean="0"/>
              <a:t>30 Least used words</a:t>
            </a:r>
          </a:p>
        </p:txBody>
      </p:sp>
      <p:pic>
        <p:nvPicPr>
          <p:cNvPr id="5" name="Picture 4"/>
          <p:cNvPicPr/>
          <p:nvPr/>
        </p:nvPicPr>
        <p:blipFill>
          <a:blip r:embed="rId2" cstate="print"/>
          <a:srcRect/>
          <a:stretch>
            <a:fillRect/>
          </a:stretch>
        </p:blipFill>
        <p:spPr bwMode="auto">
          <a:xfrm>
            <a:off x="1706245" y="1196752"/>
            <a:ext cx="5731510" cy="5256584"/>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1187624" y="404663"/>
            <a:ext cx="3096344"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b="1" dirty="0" smtClean="0"/>
              <a:t>Word clouds of label 1 comments</a:t>
            </a:r>
            <a:endParaRPr lang="en-US" sz="1600" dirty="0"/>
          </a:p>
        </p:txBody>
      </p:sp>
      <p:pic>
        <p:nvPicPr>
          <p:cNvPr id="4" name="Picture 3"/>
          <p:cNvPicPr/>
          <p:nvPr/>
        </p:nvPicPr>
        <p:blipFill>
          <a:blip r:embed="rId2" cstate="print"/>
          <a:srcRect/>
          <a:stretch>
            <a:fillRect/>
          </a:stretch>
        </p:blipFill>
        <p:spPr bwMode="auto">
          <a:xfrm>
            <a:off x="0" y="1501140"/>
            <a:ext cx="9036496" cy="4376132"/>
          </a:xfrm>
          <a:prstGeom prst="rect">
            <a:avLst/>
          </a:prstGeom>
          <a:noFill/>
          <a:ln w="9525">
            <a:noFill/>
            <a:miter lim="800000"/>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915816" y="692696"/>
            <a:ext cx="3168352" cy="523220"/>
          </a:xfrm>
          <a:prstGeom prst="rect">
            <a:avLst/>
          </a:prstGeom>
          <a:ln>
            <a:solidFill>
              <a:schemeClr val="accent4">
                <a:lumMod val="75000"/>
              </a:schemeClr>
            </a:solidFill>
          </a:ln>
        </p:spPr>
        <p:style>
          <a:lnRef idx="0">
            <a:schemeClr val="accent5"/>
          </a:lnRef>
          <a:fillRef idx="3">
            <a:schemeClr val="accent5"/>
          </a:fillRef>
          <a:effectRef idx="3">
            <a:schemeClr val="accent5"/>
          </a:effectRef>
          <a:fontRef idx="minor">
            <a:schemeClr val="lt1"/>
          </a:fontRef>
        </p:style>
        <p:txBody>
          <a:bodyPr wrap="square" rtlCol="0">
            <a:spAutoFit/>
          </a:bodyPr>
          <a:lstStyle/>
          <a:p>
            <a:r>
              <a:rPr lang="en-IN" sz="2800" b="1" u="sng" dirty="0" smtClean="0">
                <a:latin typeface="Calibri" panose="020F0502020204030204" pitchFamily="34" charset="0"/>
                <a:ea typeface="Calibri" panose="020F0502020204030204" pitchFamily="34" charset="0"/>
                <a:cs typeface="Calibri" panose="020F0502020204030204" pitchFamily="34" charset="0"/>
              </a:rPr>
              <a:t>Problem Statement</a:t>
            </a:r>
            <a:endParaRPr lang="en-US" sz="2800" dirty="0"/>
          </a:p>
        </p:txBody>
      </p:sp>
      <p:sp>
        <p:nvSpPr>
          <p:cNvPr id="11266" name="AutoShape 2" descr="instant-cash-2.jp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5" name="Picture 4" descr="download (1).jpg"/>
          <p:cNvPicPr>
            <a:picLocks noChangeAspect="1"/>
          </p:cNvPicPr>
          <p:nvPr/>
        </p:nvPicPr>
        <p:blipFill>
          <a:blip r:embed="rId2" cstate="print"/>
          <a:stretch>
            <a:fillRect/>
          </a:stretch>
        </p:blipFill>
        <p:spPr>
          <a:xfrm>
            <a:off x="899592" y="1844824"/>
            <a:ext cx="7128792" cy="2736304"/>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827584" y="404664"/>
            <a:ext cx="3816424" cy="584775"/>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b="1" dirty="0" smtClean="0"/>
              <a:t>Word clouds of label 0 comments</a:t>
            </a:r>
            <a:endParaRPr lang="en-US" sz="1600" dirty="0" smtClean="0"/>
          </a:p>
          <a:p>
            <a:endParaRPr lang="en-US" sz="1600" dirty="0"/>
          </a:p>
        </p:txBody>
      </p:sp>
      <p:pic>
        <p:nvPicPr>
          <p:cNvPr id="5" name="Picture 4"/>
          <p:cNvPicPr/>
          <p:nvPr/>
        </p:nvPicPr>
        <p:blipFill>
          <a:blip r:embed="rId2" cstate="print"/>
          <a:srcRect/>
          <a:stretch>
            <a:fillRect/>
          </a:stretch>
        </p:blipFill>
        <p:spPr bwMode="auto">
          <a:xfrm>
            <a:off x="0" y="1556792"/>
            <a:ext cx="9036496" cy="4248472"/>
          </a:xfrm>
          <a:prstGeom prst="rect">
            <a:avLst/>
          </a:prstGeom>
          <a:noFill/>
          <a:ln w="9525">
            <a:noFill/>
            <a:miter lim="800000"/>
            <a:headEnd/>
            <a:tailEnd/>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1259632" y="692696"/>
            <a:ext cx="2304256" cy="400110"/>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IN" sz="2000" b="1" dirty="0" smtClean="0"/>
              <a:t>Logistic Regression</a:t>
            </a:r>
            <a:endParaRPr lang="en-US" sz="2000" b="1" dirty="0"/>
          </a:p>
        </p:txBody>
      </p:sp>
      <p:pic>
        <p:nvPicPr>
          <p:cNvPr id="7" name="Picture 6"/>
          <p:cNvPicPr/>
          <p:nvPr/>
        </p:nvPicPr>
        <p:blipFill>
          <a:blip r:embed="rId2" cstate="print"/>
          <a:srcRect/>
          <a:stretch>
            <a:fillRect/>
          </a:stretch>
        </p:blipFill>
        <p:spPr bwMode="auto">
          <a:xfrm>
            <a:off x="1763688" y="1124744"/>
            <a:ext cx="5730875" cy="5328592"/>
          </a:xfrm>
          <a:prstGeom prst="rect">
            <a:avLst/>
          </a:prstGeom>
          <a:noFill/>
          <a:ln w="9525">
            <a:noFill/>
            <a:miter lim="800000"/>
            <a:headEnd/>
            <a:tailEnd/>
          </a:ln>
        </p:spPr>
      </p:pic>
      <p:sp>
        <p:nvSpPr>
          <p:cNvPr id="8" name="Rectangle 1"/>
          <p:cNvSpPr>
            <a:spLocks noChangeArrowheads="1"/>
          </p:cNvSpPr>
          <p:nvPr/>
        </p:nvSpPr>
        <p:spPr bwMode="auto">
          <a:xfrm>
            <a:off x="1259632" y="158153"/>
            <a:ext cx="4608512"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IN" sz="1600" b="1" dirty="0" smtClean="0"/>
              <a:t>Logistic Regress</a:t>
            </a:r>
            <a:r>
              <a:rPr lang="en-US" sz="1600" b="1" dirty="0" smtClean="0"/>
              <a:t> Model Building and </a:t>
            </a:r>
            <a:r>
              <a:rPr lang="en-US" sz="1600" b="1" dirty="0" smtClean="0"/>
              <a:t>Predictions</a:t>
            </a:r>
            <a:endParaRPr lang="en-US" sz="1600" dirty="0" smtClean="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a:spLocks noChangeArrowheads="1"/>
          </p:cNvSpPr>
          <p:nvPr/>
        </p:nvSpPr>
        <p:spPr bwMode="auto">
          <a:xfrm>
            <a:off x="1475656" y="332656"/>
            <a:ext cx="1656184"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dirty="0" smtClean="0"/>
              <a:t>Multinomial </a:t>
            </a:r>
            <a:r>
              <a:rPr lang="en-US" sz="1600" dirty="0" smtClean="0"/>
              <a:t>NB</a:t>
            </a:r>
            <a:endParaRPr lang="en-US" sz="1600" dirty="0" smtClean="0"/>
          </a:p>
        </p:txBody>
      </p:sp>
      <p:pic>
        <p:nvPicPr>
          <p:cNvPr id="4" name="Picture 3"/>
          <p:cNvPicPr/>
          <p:nvPr/>
        </p:nvPicPr>
        <p:blipFill>
          <a:blip r:embed="rId2" cstate="print"/>
          <a:srcRect/>
          <a:stretch>
            <a:fillRect/>
          </a:stretch>
        </p:blipFill>
        <p:spPr bwMode="auto">
          <a:xfrm>
            <a:off x="1691680" y="908720"/>
            <a:ext cx="5472608" cy="5544616"/>
          </a:xfrm>
          <a:prstGeom prst="rect">
            <a:avLst/>
          </a:prstGeom>
          <a:noFill/>
          <a:ln w="9525">
            <a:noFill/>
            <a:miter lim="800000"/>
            <a:headEnd/>
            <a:tailEnd/>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a:spLocks noChangeArrowheads="1"/>
          </p:cNvSpPr>
          <p:nvPr/>
        </p:nvSpPr>
        <p:spPr bwMode="auto">
          <a:xfrm>
            <a:off x="1475656" y="1027475"/>
            <a:ext cx="1512168"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dirty="0" err="1" smtClean="0"/>
              <a:t>BernouliNB</a:t>
            </a:r>
            <a:r>
              <a:rPr lang="en-US" sz="1600" dirty="0" smtClean="0"/>
              <a:t> </a:t>
            </a:r>
            <a:endParaRPr lang="en-US" sz="1600" dirty="0"/>
          </a:p>
        </p:txBody>
      </p:sp>
      <p:pic>
        <p:nvPicPr>
          <p:cNvPr id="5" name="Picture 4"/>
          <p:cNvPicPr/>
          <p:nvPr/>
        </p:nvPicPr>
        <p:blipFill>
          <a:blip r:embed="rId2" cstate="print"/>
          <a:srcRect/>
          <a:stretch>
            <a:fillRect/>
          </a:stretch>
        </p:blipFill>
        <p:spPr bwMode="auto">
          <a:xfrm>
            <a:off x="1763688" y="2060848"/>
            <a:ext cx="5604510" cy="4191000"/>
          </a:xfrm>
          <a:prstGeom prst="rect">
            <a:avLst/>
          </a:prstGeom>
          <a:noFill/>
          <a:ln w="9525">
            <a:noFill/>
            <a:miter lim="800000"/>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a:spLocks noChangeArrowheads="1"/>
          </p:cNvSpPr>
          <p:nvPr/>
        </p:nvSpPr>
        <p:spPr bwMode="auto">
          <a:xfrm>
            <a:off x="395536" y="1895488"/>
            <a:ext cx="8208912" cy="3170099"/>
          </a:xfrm>
          <a:prstGeom prst="rect">
            <a:avLst/>
          </a:prstGeom>
          <a:ln>
            <a:headEnd/>
            <a:tailEnd/>
          </a:ln>
        </p:spPr>
        <p:style>
          <a:lnRef idx="1">
            <a:schemeClr val="dk1"/>
          </a:lnRef>
          <a:fillRef idx="3">
            <a:schemeClr val="dk1"/>
          </a:fillRef>
          <a:effectRef idx="2">
            <a:schemeClr val="dk1"/>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2000" b="1" dirty="0" smtClean="0">
                <a:ln>
                  <a:solidFill>
                    <a:srgbClr val="FFFF00"/>
                  </a:solidFill>
                </a:ln>
              </a:rPr>
              <a:t>Model Building Results </a:t>
            </a:r>
            <a:endParaRPr lang="en-US" sz="2000" dirty="0" smtClean="0">
              <a:ln>
                <a:solidFill>
                  <a:srgbClr val="FFFF00"/>
                </a:solidFill>
              </a:ln>
            </a:endParaRPr>
          </a:p>
          <a:p>
            <a:r>
              <a:rPr lang="en-US" sz="2000" dirty="0" smtClean="0">
                <a:ln>
                  <a:solidFill>
                    <a:srgbClr val="FFFF00"/>
                  </a:solidFill>
                </a:ln>
              </a:rPr>
              <a:t> </a:t>
            </a:r>
          </a:p>
          <a:p>
            <a:r>
              <a:rPr lang="en-US" sz="2000" dirty="0" smtClean="0">
                <a:ln>
                  <a:solidFill>
                    <a:srgbClr val="FFFF00"/>
                  </a:solidFill>
                </a:ln>
              </a:rPr>
              <a:t> </a:t>
            </a:r>
          </a:p>
          <a:p>
            <a:r>
              <a:rPr lang="en-US" sz="2000" dirty="0" smtClean="0">
                <a:ln>
                  <a:solidFill>
                    <a:srgbClr val="FFFF00"/>
                  </a:solidFill>
                </a:ln>
              </a:rPr>
              <a:t>Best models</a:t>
            </a:r>
          </a:p>
          <a:p>
            <a:r>
              <a:rPr lang="en-US" sz="2000" b="1" dirty="0" smtClean="0">
                <a:ln>
                  <a:solidFill>
                    <a:srgbClr val="FFFF00"/>
                  </a:solidFill>
                </a:ln>
              </a:rPr>
              <a:t>- Logistics Regression : Model shows highest accuracy score in training and testing accuracy hence we can consider it.</a:t>
            </a:r>
            <a:endParaRPr lang="en-US" sz="2000" dirty="0" smtClean="0">
              <a:ln>
                <a:solidFill>
                  <a:srgbClr val="FFFF00"/>
                </a:solidFill>
              </a:ln>
            </a:endParaRPr>
          </a:p>
          <a:p>
            <a:r>
              <a:rPr lang="en-US" sz="2000" b="1" dirty="0" smtClean="0">
                <a:ln>
                  <a:solidFill>
                    <a:srgbClr val="FFFF00"/>
                  </a:solidFill>
                </a:ln>
              </a:rPr>
              <a:t>- </a:t>
            </a:r>
            <a:r>
              <a:rPr lang="en-US" sz="2000" b="1" dirty="0" smtClean="0">
                <a:ln>
                  <a:solidFill>
                    <a:srgbClr val="FFFF00"/>
                  </a:solidFill>
                </a:ln>
              </a:rPr>
              <a:t>Multinomial NB</a:t>
            </a:r>
            <a:r>
              <a:rPr lang="en-US" sz="2000" b="1" dirty="0" smtClean="0">
                <a:ln>
                  <a:solidFill>
                    <a:srgbClr val="FFFF00"/>
                  </a:solidFill>
                </a:ln>
              </a:rPr>
              <a:t>:  Model shows little lower accuracy with respect to logistics regression hence we cannot consider it. </a:t>
            </a:r>
            <a:endParaRPr lang="en-US" sz="2000" dirty="0" smtClean="0">
              <a:ln>
                <a:solidFill>
                  <a:srgbClr val="FFFF00"/>
                </a:solidFill>
              </a:ln>
            </a:endParaRPr>
          </a:p>
          <a:p>
            <a:r>
              <a:rPr lang="en-US" sz="2000" b="1" dirty="0" smtClean="0">
                <a:ln>
                  <a:solidFill>
                    <a:srgbClr val="FFFF00"/>
                  </a:solidFill>
                </a:ln>
              </a:rPr>
              <a:t>- </a:t>
            </a:r>
            <a:r>
              <a:rPr lang="en-US" sz="2000" b="1" dirty="0" err="1" smtClean="0">
                <a:ln>
                  <a:solidFill>
                    <a:srgbClr val="FFFF00"/>
                  </a:solidFill>
                </a:ln>
              </a:rPr>
              <a:t>Bernouli</a:t>
            </a:r>
            <a:r>
              <a:rPr lang="en-US" sz="2000" b="1" dirty="0" smtClean="0">
                <a:ln>
                  <a:solidFill>
                    <a:srgbClr val="FFFF00"/>
                  </a:solidFill>
                </a:ln>
              </a:rPr>
              <a:t>: Model shows low accuracy score in training and testing accuracy hence we cannot consider it</a:t>
            </a:r>
            <a:endParaRPr lang="en-US" sz="2000" dirty="0">
              <a:ln>
                <a:solidFill>
                  <a:srgbClr val="FFFF00"/>
                </a:solidFill>
              </a:ln>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a:spLocks noChangeArrowheads="1"/>
          </p:cNvSpPr>
          <p:nvPr/>
        </p:nvSpPr>
        <p:spPr bwMode="auto">
          <a:xfrm>
            <a:off x="1115616" y="332656"/>
            <a:ext cx="3024336" cy="338554"/>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600" b="1" dirty="0" smtClean="0"/>
              <a:t>Final Model Logistics Regression</a:t>
            </a:r>
            <a:endParaRPr lang="en-US" sz="1600" dirty="0"/>
          </a:p>
        </p:txBody>
      </p:sp>
      <p:pic>
        <p:nvPicPr>
          <p:cNvPr id="5" name="Picture 4"/>
          <p:cNvPicPr/>
          <p:nvPr/>
        </p:nvPicPr>
        <p:blipFill>
          <a:blip r:embed="rId2" cstate="print"/>
          <a:srcRect/>
          <a:stretch>
            <a:fillRect/>
          </a:stretch>
        </p:blipFill>
        <p:spPr bwMode="auto">
          <a:xfrm>
            <a:off x="827584" y="1124744"/>
            <a:ext cx="7344816" cy="5040560"/>
          </a:xfrm>
          <a:prstGeom prst="rect">
            <a:avLst/>
          </a:prstGeom>
          <a:noFill/>
          <a:ln w="9525">
            <a:noFill/>
            <a:miter lim="800000"/>
            <a:headEnd/>
            <a:tailEnd/>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srcRect/>
          <a:stretch>
            <a:fillRect/>
          </a:stretch>
        </p:blipFill>
        <p:spPr bwMode="auto">
          <a:xfrm>
            <a:off x="1403648" y="332656"/>
            <a:ext cx="5976665" cy="6264696"/>
          </a:xfrm>
          <a:prstGeom prst="rect">
            <a:avLst/>
          </a:prstGeom>
          <a:noFill/>
          <a:ln w="9525">
            <a:noFill/>
            <a:miter lim="800000"/>
            <a:headEnd/>
            <a:tailEnd/>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ChangeArrowheads="1"/>
          </p:cNvSpPr>
          <p:nvPr/>
        </p:nvSpPr>
        <p:spPr bwMode="auto">
          <a:xfrm>
            <a:off x="3059832" y="548679"/>
            <a:ext cx="3059832" cy="369332"/>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pPr fontAlgn="base">
              <a:spcBef>
                <a:spcPct val="0"/>
              </a:spcBef>
              <a:spcAft>
                <a:spcPct val="0"/>
              </a:spcAft>
            </a:pPr>
            <a:r>
              <a:rPr lang="en-US" b="1" dirty="0" smtClean="0"/>
              <a:t>Model </a:t>
            </a:r>
            <a:r>
              <a:rPr lang="en-US" b="1" dirty="0" smtClean="0"/>
              <a:t>Deployment</a:t>
            </a:r>
            <a:endParaRPr lang="en-US" dirty="0" smtClean="0"/>
          </a:p>
        </p:txBody>
      </p:sp>
      <p:pic>
        <p:nvPicPr>
          <p:cNvPr id="6" name="Picture 5"/>
          <p:cNvPicPr/>
          <p:nvPr/>
        </p:nvPicPr>
        <p:blipFill>
          <a:blip r:embed="rId2" cstate="print"/>
          <a:srcRect/>
          <a:stretch>
            <a:fillRect/>
          </a:stretch>
        </p:blipFill>
        <p:spPr bwMode="auto">
          <a:xfrm>
            <a:off x="971600" y="1268760"/>
            <a:ext cx="6264696" cy="4536504"/>
          </a:xfrm>
          <a:prstGeom prst="rect">
            <a:avLst/>
          </a:prstGeom>
          <a:noFill/>
          <a:ln w="9525">
            <a:noFill/>
            <a:miter lim="800000"/>
            <a:headEnd/>
            <a:tailEnd/>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ChangeArrowheads="1"/>
          </p:cNvSpPr>
          <p:nvPr/>
        </p:nvSpPr>
        <p:spPr bwMode="auto">
          <a:xfrm>
            <a:off x="3059832" y="548680"/>
            <a:ext cx="3096344" cy="369332"/>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IN" b="1" dirty="0" smtClean="0"/>
              <a:t>Model testing with test data</a:t>
            </a:r>
            <a:endParaRPr lang="en-US" dirty="0"/>
          </a:p>
        </p:txBody>
      </p:sp>
      <p:pic>
        <p:nvPicPr>
          <p:cNvPr id="5" name="Picture 4"/>
          <p:cNvPicPr/>
          <p:nvPr/>
        </p:nvPicPr>
        <p:blipFill>
          <a:blip r:embed="rId2" cstate="print"/>
          <a:srcRect/>
          <a:stretch>
            <a:fillRect/>
          </a:stretch>
        </p:blipFill>
        <p:spPr bwMode="auto">
          <a:xfrm>
            <a:off x="1619672" y="1484784"/>
            <a:ext cx="6264696" cy="4752528"/>
          </a:xfrm>
          <a:prstGeom prst="rect">
            <a:avLst/>
          </a:prstGeom>
          <a:noFill/>
          <a:ln w="9525">
            <a:noFill/>
            <a:miter lim="800000"/>
            <a:headEnd/>
            <a:tailEnd/>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ChangeArrowheads="1"/>
          </p:cNvSpPr>
          <p:nvPr/>
        </p:nvSpPr>
        <p:spPr bwMode="auto">
          <a:xfrm>
            <a:off x="3059832" y="548680"/>
            <a:ext cx="3096344" cy="369332"/>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IN" b="1" dirty="0" smtClean="0"/>
              <a:t>Model testing with test data</a:t>
            </a:r>
            <a:endParaRPr lang="en-US" dirty="0"/>
          </a:p>
        </p:txBody>
      </p:sp>
      <p:pic>
        <p:nvPicPr>
          <p:cNvPr id="6" name="Picture 5"/>
          <p:cNvPicPr/>
          <p:nvPr/>
        </p:nvPicPr>
        <p:blipFill>
          <a:blip r:embed="rId2" cstate="print"/>
          <a:srcRect/>
          <a:stretch>
            <a:fillRect/>
          </a:stretch>
        </p:blipFill>
        <p:spPr bwMode="auto">
          <a:xfrm>
            <a:off x="1691680" y="1268760"/>
            <a:ext cx="6552728" cy="4680520"/>
          </a:xfrm>
          <a:prstGeom prst="rect">
            <a:avLst/>
          </a:prstGeom>
          <a:noFill/>
          <a:ln w="9525">
            <a:noFill/>
            <a:miter lim="800000"/>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203848" y="620688"/>
            <a:ext cx="2304256" cy="400110"/>
          </a:xfrm>
          <a:prstGeom prst="rect">
            <a:avLst/>
          </a:prstGeom>
        </p:spPr>
        <p:txBody>
          <a:bodyPr wrap="square">
            <a:spAutoFit/>
          </a:bodyPr>
          <a:lstStyle/>
          <a:p>
            <a:r>
              <a:rPr lang="en-IN" sz="2000" b="1" u="sng" dirty="0" smtClean="0">
                <a:effectLst>
                  <a:outerShdw blurRad="38100" dist="38100" dir="2700000" algn="tl">
                    <a:srgbClr val="000000">
                      <a:alpha val="43137"/>
                    </a:srgbClr>
                  </a:outerShdw>
                </a:effectLst>
              </a:rPr>
              <a:t> </a:t>
            </a:r>
            <a:r>
              <a:rPr lang="en-IN" sz="2000" b="1" u="sng" dirty="0" smtClean="0">
                <a:effectLst>
                  <a:outerShdw blurRad="38100" dist="38100" dir="2700000" algn="tl">
                    <a:srgbClr val="000000">
                      <a:alpha val="43137"/>
                    </a:srgbClr>
                  </a:outerShdw>
                </a:effectLst>
              </a:rPr>
              <a:t>Business </a:t>
            </a:r>
            <a:r>
              <a:rPr lang="en-IN" sz="2000" b="1" u="sng" dirty="0" smtClean="0">
                <a:effectLst>
                  <a:outerShdw blurRad="38100" dist="38100" dir="2700000" algn="tl">
                    <a:srgbClr val="000000">
                      <a:alpha val="43137"/>
                    </a:srgbClr>
                  </a:outerShdw>
                </a:effectLst>
              </a:rPr>
              <a:t>Problem</a:t>
            </a:r>
            <a:endParaRPr lang="en-IN" sz="2000" b="1" u="sng" dirty="0">
              <a:effectLst>
                <a:outerShdw blurRad="38100" dist="38100" dir="2700000" algn="tl">
                  <a:srgbClr val="000000">
                    <a:alpha val="43137"/>
                  </a:srgbClr>
                </a:outerShdw>
              </a:effectLst>
            </a:endParaRPr>
          </a:p>
        </p:txBody>
      </p:sp>
      <p:sp>
        <p:nvSpPr>
          <p:cNvPr id="7" name="TextBox 6"/>
          <p:cNvSpPr txBox="1"/>
          <p:nvPr/>
        </p:nvSpPr>
        <p:spPr>
          <a:xfrm>
            <a:off x="1043608" y="1412776"/>
            <a:ext cx="6552728" cy="4832092"/>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pPr lvl="0"/>
            <a:r>
              <a:rPr lang="en-IN" sz="1400" dirty="0" smtClean="0"/>
              <a:t>The proliferation of social media enables people to express their opinions widely online. However, at the same time, this has resulted in the emergence of conflict and hate, making online environments uninviting for users. Although researchers have found that hate is a problem across multiple platforms, there is a lack of models for online hate detection.</a:t>
            </a:r>
            <a:endParaRPr lang="en-US" sz="1400" dirty="0" smtClean="0"/>
          </a:p>
          <a:p>
            <a:pPr lvl="0"/>
            <a:r>
              <a:rPr lang="en-IN" sz="1400" dirty="0" smtClean="0"/>
              <a:t>Online hate, described as abusive language, aggression, cyber bullying, hatefulness and many others has been identified as a major threat on online social </a:t>
            </a:r>
            <a:r>
              <a:rPr lang="en-IN" sz="1400" dirty="0" smtClean="0"/>
              <a:t>media platforms</a:t>
            </a:r>
            <a:r>
              <a:rPr lang="en-IN" sz="1400" dirty="0" smtClean="0"/>
              <a:t>. Social media platforms are the most prominent grounds for such toxic behaviour.   </a:t>
            </a:r>
            <a:endParaRPr lang="en-US" sz="1400" dirty="0" smtClean="0"/>
          </a:p>
          <a:p>
            <a:pPr lvl="0"/>
            <a:r>
              <a:rPr lang="en-IN" sz="1400" dirty="0" smtClean="0"/>
              <a:t>There has been a remarkable increase in the cases of cyber bullying and trolls on various social media platforms. Many celebrities and influences are facing backlashes from people and have to come across hateful and offensive comments. This can take a toll on anyone and affect them mentally leading to depression, mental illness, self-hatred and suicidal thoughts.    </a:t>
            </a:r>
            <a:endParaRPr lang="en-US" sz="1400" dirty="0" smtClean="0"/>
          </a:p>
          <a:p>
            <a:pPr lvl="0"/>
            <a:r>
              <a:rPr lang="en-IN" sz="1400" dirty="0" smtClean="0"/>
              <a:t>Internet comments are bastions of hatred and vitriol. While online anonymity has provided a new outlet for aggression and hate speech, machine learning can be used to fight it. The problem we sought to solve was the tagging of internet comments that are aggressive towards other users. This means that insults to third parties such as celebrities will be tagged as inoffensive, but “u are an idiot” is clearly offensive.</a:t>
            </a:r>
            <a:endParaRPr lang="en-US" sz="1400" dirty="0" smtClean="0"/>
          </a:p>
          <a:p>
            <a:pPr lvl="0"/>
            <a:r>
              <a:rPr lang="en-IN" sz="1400" dirty="0" smtClean="0"/>
              <a:t>Our goal is to build a prototype of online hate and abuse comment classifier which can used to classify hate and offensive comments so that it can be controlled and restricted from spreading hatred and cyber bullying. </a:t>
            </a:r>
            <a:endParaRPr lang="en-US" sz="1400" dirty="0" smtClean="0"/>
          </a:p>
          <a:p>
            <a:endParaRPr lang="en-US" sz="14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ChangeArrowheads="1"/>
          </p:cNvSpPr>
          <p:nvPr/>
        </p:nvSpPr>
        <p:spPr bwMode="auto">
          <a:xfrm>
            <a:off x="3059832" y="548680"/>
            <a:ext cx="3096344" cy="369332"/>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IN" b="1" dirty="0" smtClean="0"/>
              <a:t>Model testing with test data</a:t>
            </a:r>
            <a:endParaRPr lang="en-US" dirty="0"/>
          </a:p>
        </p:txBody>
      </p:sp>
      <p:pic>
        <p:nvPicPr>
          <p:cNvPr id="5" name="Picture 4"/>
          <p:cNvPicPr/>
          <p:nvPr/>
        </p:nvPicPr>
        <p:blipFill>
          <a:blip r:embed="rId2" cstate="print"/>
          <a:srcRect/>
          <a:stretch>
            <a:fillRect/>
          </a:stretch>
        </p:blipFill>
        <p:spPr bwMode="auto">
          <a:xfrm>
            <a:off x="1187624" y="1556792"/>
            <a:ext cx="6912768" cy="4392488"/>
          </a:xfrm>
          <a:prstGeom prst="rect">
            <a:avLst/>
          </a:prstGeom>
          <a:noFill/>
          <a:ln w="9525">
            <a:noFill/>
            <a:miter lim="800000"/>
            <a:headEnd/>
            <a:tailEnd/>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15816" y="1988840"/>
            <a:ext cx="3312368" cy="92333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5400" dirty="0" smtClean="0"/>
              <a:t>Thanks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187624" y="620688"/>
            <a:ext cx="4680520" cy="646331"/>
          </a:xfrm>
          <a:prstGeom prst="rect">
            <a:avLst/>
          </a:prstGeom>
        </p:spPr>
        <p:txBody>
          <a:bodyPr wrap="square">
            <a:spAutoFit/>
          </a:bodyPr>
          <a:lstStyle/>
          <a:p>
            <a:r>
              <a:rPr lang="en-US" sz="3600" b="1" u="sng" dirty="0" smtClean="0">
                <a:effectLst>
                  <a:outerShdw blurRad="38100" dist="38100" dir="2700000" algn="tl">
                    <a:srgbClr val="000000">
                      <a:alpha val="43137"/>
                    </a:srgbClr>
                  </a:outerShdw>
                </a:effectLst>
              </a:rPr>
              <a:t>Purpose of Project</a:t>
            </a:r>
            <a:endParaRPr lang="en-US" sz="3600" dirty="0"/>
          </a:p>
        </p:txBody>
      </p:sp>
      <p:sp>
        <p:nvSpPr>
          <p:cNvPr id="7" name="Rectangle 6"/>
          <p:cNvSpPr/>
          <p:nvPr/>
        </p:nvSpPr>
        <p:spPr>
          <a:xfrm>
            <a:off x="827584" y="2636912"/>
            <a:ext cx="7560840" cy="1477328"/>
          </a:xfrm>
          <a:prstGeom prst="rect">
            <a:avLst/>
          </a:prstGeom>
          <a:solidFill>
            <a:schemeClr val="bg1"/>
          </a:solidFill>
        </p:spPr>
        <p:txBody>
          <a:bodyPr wrap="square">
            <a:spAutoFit/>
          </a:bodyPr>
          <a:lstStyle/>
          <a:p>
            <a:r>
              <a:rPr lang="en-IN" dirty="0" smtClean="0"/>
              <a:t>There are various many platform where people tried to find out good friends by posting content and some of send comments by checking his/her post but some of comments make online hate and </a:t>
            </a:r>
            <a:r>
              <a:rPr lang="en-IN" dirty="0" smtClean="0"/>
              <a:t>abuse. Comment </a:t>
            </a:r>
            <a:r>
              <a:rPr lang="en-IN" dirty="0" smtClean="0"/>
              <a:t>classifier which can used to classify hate and offensive comments so that it can be controlled and restricted from spreading hatred and cyber bullying.   </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C06AF96C-FCF4-4338-8F95-29284CE7572E}"/>
              </a:ext>
            </a:extLst>
          </p:cNvPr>
          <p:cNvSpPr/>
          <p:nvPr/>
        </p:nvSpPr>
        <p:spPr>
          <a:xfrm>
            <a:off x="827584" y="2348880"/>
            <a:ext cx="2016224" cy="1584176"/>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b="1" dirty="0" smtClean="0"/>
              <a:t>'</a:t>
            </a:r>
            <a:r>
              <a:rPr lang="en-IN" b="1" dirty="0" err="1" smtClean="0"/>
              <a:t>comment_text</a:t>
            </a:r>
            <a:r>
              <a:rPr lang="en-IN" b="1" dirty="0" smtClean="0"/>
              <a:t>'</a:t>
            </a:r>
            <a:endParaRPr lang="en-IN" dirty="0">
              <a:solidFill>
                <a:schemeClr val="tx1"/>
              </a:solidFill>
            </a:endParaRPr>
          </a:p>
        </p:txBody>
      </p:sp>
      <p:sp>
        <p:nvSpPr>
          <p:cNvPr id="8" name="Rectangle 7">
            <a:extLst>
              <a:ext uri="{FF2B5EF4-FFF2-40B4-BE49-F238E27FC236}">
                <a16:creationId xmlns:a16="http://schemas.microsoft.com/office/drawing/2014/main" xmlns="" id="{8180FAA6-19A0-4C96-9AB5-023B2B65B5F8}"/>
              </a:ext>
            </a:extLst>
          </p:cNvPr>
          <p:cNvSpPr/>
          <p:nvPr/>
        </p:nvSpPr>
        <p:spPr>
          <a:xfrm>
            <a:off x="5724128" y="2780928"/>
            <a:ext cx="2885440" cy="1224281"/>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IN" b="1" dirty="0" smtClean="0"/>
              <a:t>'malignant', '</a:t>
            </a:r>
            <a:r>
              <a:rPr lang="en-IN" b="1" dirty="0" err="1" smtClean="0"/>
              <a:t>highly_malignant</a:t>
            </a:r>
            <a:r>
              <a:rPr lang="en-IN" b="1" dirty="0" smtClean="0"/>
              <a:t>', 'rude', 'threat', 'abuse', 'loathe'</a:t>
            </a:r>
            <a:endParaRPr lang="en-IN" dirty="0"/>
          </a:p>
        </p:txBody>
      </p:sp>
      <p:cxnSp>
        <p:nvCxnSpPr>
          <p:cNvPr id="9" name="Straight Arrow Connector 8">
            <a:extLst>
              <a:ext uri="{FF2B5EF4-FFF2-40B4-BE49-F238E27FC236}">
                <a16:creationId xmlns:a16="http://schemas.microsoft.com/office/drawing/2014/main" xmlns="" id="{6D32608D-540B-4439-A005-07FD76517F0C}"/>
              </a:ext>
            </a:extLst>
          </p:cNvPr>
          <p:cNvCxnSpPr>
            <a:stCxn id="2" idx="3"/>
          </p:cNvCxnSpPr>
          <p:nvPr/>
        </p:nvCxnSpPr>
        <p:spPr>
          <a:xfrm>
            <a:off x="2843808" y="3140968"/>
            <a:ext cx="2796768" cy="181496"/>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xmlns="" id="{8180FAA6-19A0-4C96-9AB5-023B2B65B5F8}"/>
              </a:ext>
            </a:extLst>
          </p:cNvPr>
          <p:cNvSpPr/>
          <p:nvPr/>
        </p:nvSpPr>
        <p:spPr>
          <a:xfrm>
            <a:off x="3059832" y="188640"/>
            <a:ext cx="3168352" cy="504057"/>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smtClean="0"/>
              <a:t>Parameters of </a:t>
            </a:r>
            <a:r>
              <a:rPr lang="en-US" dirty="0" smtClean="0"/>
              <a:t>Classifying Comments</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3568" y="404664"/>
            <a:ext cx="3312368" cy="707886"/>
          </a:xfrm>
          <a:prstGeom prst="rect">
            <a:avLst/>
          </a:prstGeom>
        </p:spPr>
        <p:txBody>
          <a:bodyPr wrap="square">
            <a:spAutoFit/>
          </a:bodyPr>
          <a:lstStyle/>
          <a:p>
            <a:r>
              <a:rPr lang="en-US" sz="4000" b="1" u="sng" dirty="0" smtClean="0">
                <a:effectLst>
                  <a:outerShdw blurRad="38100" dist="38100" dir="2700000" algn="tl">
                    <a:srgbClr val="000000">
                      <a:alpha val="43137"/>
                    </a:srgbClr>
                  </a:outerShdw>
                </a:effectLst>
              </a:rPr>
              <a:t>Data </a:t>
            </a:r>
            <a:r>
              <a:rPr lang="en-US" sz="4000" b="1" u="sng" dirty="0" smtClean="0">
                <a:effectLst>
                  <a:outerShdw blurRad="38100" dist="38100" dir="2700000" algn="tl">
                    <a:srgbClr val="000000">
                      <a:alpha val="43137"/>
                    </a:srgbClr>
                  </a:outerShdw>
                </a:effectLst>
              </a:rPr>
              <a:t>Details</a:t>
            </a:r>
            <a:endParaRPr lang="en-US" sz="4000" dirty="0"/>
          </a:p>
        </p:txBody>
      </p:sp>
      <p:sp>
        <p:nvSpPr>
          <p:cNvPr id="6" name="TextBox 5"/>
          <p:cNvSpPr txBox="1"/>
          <p:nvPr/>
        </p:nvSpPr>
        <p:spPr>
          <a:xfrm>
            <a:off x="467544" y="1916832"/>
            <a:ext cx="7560840" cy="4247317"/>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IN" b="1" dirty="0" smtClean="0"/>
              <a:t>Dataset has approximately 1,59,000 samples and the test set which contains nearly 1,53,000 samples. </a:t>
            </a:r>
            <a:endParaRPr lang="en-IN" b="1" dirty="0" smtClean="0"/>
          </a:p>
          <a:p>
            <a:endParaRPr lang="en-IN" b="1" dirty="0" smtClean="0"/>
          </a:p>
          <a:p>
            <a:endParaRPr lang="en-IN" b="1" dirty="0" smtClean="0"/>
          </a:p>
          <a:p>
            <a:endParaRPr lang="en-IN" b="1" dirty="0" smtClean="0"/>
          </a:p>
          <a:p>
            <a:r>
              <a:rPr lang="en-IN" b="1" dirty="0" smtClean="0"/>
              <a:t>All </a:t>
            </a:r>
            <a:r>
              <a:rPr lang="en-IN" b="1" dirty="0" smtClean="0"/>
              <a:t>the data samples contain 8 fields which includes ‘Id’, ‘Comments’, ‘Malignant’, ‘Highly malignant’, ‘Rude’, ‘Threat’, ‘Abuse’ and ‘Loathe’. </a:t>
            </a:r>
            <a:endParaRPr lang="en-US" b="1" dirty="0" smtClean="0"/>
          </a:p>
          <a:p>
            <a:endParaRPr lang="en-IN" b="1" dirty="0" smtClean="0"/>
          </a:p>
          <a:p>
            <a:endParaRPr lang="en-IN" b="1" dirty="0" smtClean="0"/>
          </a:p>
          <a:p>
            <a:endParaRPr lang="en-IN" b="1" dirty="0" smtClean="0"/>
          </a:p>
          <a:p>
            <a:endParaRPr lang="en-IN" b="1" dirty="0" smtClean="0"/>
          </a:p>
          <a:p>
            <a:r>
              <a:rPr lang="en-IN" b="1" dirty="0" smtClean="0"/>
              <a:t>The </a:t>
            </a:r>
            <a:r>
              <a:rPr lang="en-IN" b="1" dirty="0" smtClean="0"/>
              <a:t>label can be either 0 or 1, where 0 denotes a NO while 1 denotes a YES. There are various comments which have multiple labels. The first attribute is a unique ID associated with each comment.   </a:t>
            </a:r>
            <a:endParaRPr lang="en-US" b="1" dirty="0" smtClean="0"/>
          </a:p>
          <a:p>
            <a:endParaRPr lang="en-US"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83568" y="404664"/>
            <a:ext cx="4392488" cy="707886"/>
          </a:xfrm>
          <a:prstGeom prst="rect">
            <a:avLst/>
          </a:prstGeom>
        </p:spPr>
        <p:txBody>
          <a:bodyPr wrap="square">
            <a:spAutoFit/>
          </a:bodyPr>
          <a:lstStyle/>
          <a:p>
            <a:r>
              <a:rPr lang="en-US" sz="4000" b="1" u="sng" dirty="0" smtClean="0">
                <a:effectLst>
                  <a:outerShdw blurRad="38100" dist="38100" dir="2700000" algn="tl">
                    <a:srgbClr val="000000">
                      <a:alpha val="43137"/>
                    </a:srgbClr>
                  </a:outerShdw>
                </a:effectLst>
              </a:rPr>
              <a:t>Data </a:t>
            </a:r>
            <a:r>
              <a:rPr lang="en-US" sz="4000" b="1" u="sng" dirty="0" smtClean="0">
                <a:effectLst>
                  <a:outerShdw blurRad="38100" dist="38100" dir="2700000" algn="tl">
                    <a:srgbClr val="000000">
                      <a:alpha val="43137"/>
                    </a:srgbClr>
                  </a:outerShdw>
                </a:effectLst>
              </a:rPr>
              <a:t>Description</a:t>
            </a:r>
            <a:endParaRPr lang="en-US" sz="4000" dirty="0"/>
          </a:p>
        </p:txBody>
      </p:sp>
      <p:sp>
        <p:nvSpPr>
          <p:cNvPr id="6" name="TextBox 5"/>
          <p:cNvSpPr txBox="1"/>
          <p:nvPr/>
        </p:nvSpPr>
        <p:spPr>
          <a:xfrm>
            <a:off x="467544" y="1484784"/>
            <a:ext cx="8136904" cy="5078313"/>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pPr lvl="0"/>
            <a:r>
              <a:rPr lang="en-IN" b="1" dirty="0" smtClean="0"/>
              <a:t>Malignant: </a:t>
            </a:r>
            <a:r>
              <a:rPr lang="en-IN" dirty="0" smtClean="0"/>
              <a:t>It is the Label column, which includes values 0 and 1, denoting if the comment is malignant or not. </a:t>
            </a:r>
            <a:endParaRPr lang="en-IN" dirty="0" smtClean="0"/>
          </a:p>
          <a:p>
            <a:pPr lvl="0"/>
            <a:endParaRPr lang="en-US" dirty="0" smtClean="0"/>
          </a:p>
          <a:p>
            <a:pPr lvl="0"/>
            <a:r>
              <a:rPr lang="en-IN" b="1" dirty="0" smtClean="0"/>
              <a:t>Highly Malignant:</a:t>
            </a:r>
            <a:r>
              <a:rPr lang="en-IN" dirty="0" smtClean="0"/>
              <a:t> It denotes comments that are highly malignant and hurtful. </a:t>
            </a:r>
            <a:endParaRPr lang="en-IN" dirty="0" smtClean="0"/>
          </a:p>
          <a:p>
            <a:pPr lvl="0"/>
            <a:endParaRPr lang="en-US" dirty="0" smtClean="0"/>
          </a:p>
          <a:p>
            <a:pPr lvl="0"/>
            <a:r>
              <a:rPr lang="en-IN" b="1" dirty="0" smtClean="0"/>
              <a:t>Rude: </a:t>
            </a:r>
            <a:r>
              <a:rPr lang="en-IN" dirty="0" smtClean="0"/>
              <a:t>It denotes comments that are very rude and offensive</a:t>
            </a:r>
            <a:r>
              <a:rPr lang="en-IN" dirty="0" smtClean="0"/>
              <a:t>.</a:t>
            </a:r>
          </a:p>
          <a:p>
            <a:pPr lvl="0"/>
            <a:endParaRPr lang="en-US" dirty="0" smtClean="0"/>
          </a:p>
          <a:p>
            <a:pPr lvl="0"/>
            <a:r>
              <a:rPr lang="en-IN" b="1" dirty="0" smtClean="0"/>
              <a:t>Threat:</a:t>
            </a:r>
            <a:r>
              <a:rPr lang="en-IN" dirty="0" smtClean="0"/>
              <a:t> It contains indication of the comments that are giving any threat to someone. 	</a:t>
            </a:r>
            <a:endParaRPr lang="en-US" dirty="0" smtClean="0"/>
          </a:p>
          <a:p>
            <a:pPr lvl="0"/>
            <a:r>
              <a:rPr lang="en-IN" b="1" dirty="0" smtClean="0"/>
              <a:t>Abuse:</a:t>
            </a:r>
            <a:r>
              <a:rPr lang="en-IN" dirty="0" smtClean="0"/>
              <a:t> It is for comments that are abusive in nature. </a:t>
            </a:r>
            <a:endParaRPr lang="en-IN" dirty="0" smtClean="0"/>
          </a:p>
          <a:p>
            <a:pPr lvl="0"/>
            <a:endParaRPr lang="en-US" dirty="0" smtClean="0"/>
          </a:p>
          <a:p>
            <a:pPr lvl="0"/>
            <a:r>
              <a:rPr lang="en-IN" b="1" dirty="0" smtClean="0"/>
              <a:t>Loathe:</a:t>
            </a:r>
            <a:r>
              <a:rPr lang="en-IN" dirty="0" smtClean="0"/>
              <a:t> It describes the comments which are hateful and loathing in nature. </a:t>
            </a:r>
            <a:endParaRPr lang="en-IN" dirty="0" smtClean="0"/>
          </a:p>
          <a:p>
            <a:pPr lvl="0"/>
            <a:r>
              <a:rPr lang="en-IN" dirty="0" smtClean="0"/>
              <a:t> </a:t>
            </a:r>
            <a:endParaRPr lang="en-US" dirty="0" smtClean="0"/>
          </a:p>
          <a:p>
            <a:pPr lvl="0"/>
            <a:r>
              <a:rPr lang="en-IN" b="1" dirty="0" smtClean="0"/>
              <a:t>ID: </a:t>
            </a:r>
            <a:r>
              <a:rPr lang="en-IN" dirty="0" smtClean="0"/>
              <a:t>It includes unique Ids associated with each comment text given. </a:t>
            </a:r>
            <a:r>
              <a:rPr lang="en-IN" b="1" dirty="0" smtClean="0"/>
              <a:t> </a:t>
            </a:r>
            <a:r>
              <a:rPr lang="en-IN" dirty="0" smtClean="0"/>
              <a:t> </a:t>
            </a:r>
            <a:endParaRPr lang="en-IN" dirty="0" smtClean="0"/>
          </a:p>
          <a:p>
            <a:pPr lvl="0"/>
            <a:endParaRPr lang="en-US" dirty="0" smtClean="0"/>
          </a:p>
          <a:p>
            <a:pPr lvl="0"/>
            <a:r>
              <a:rPr lang="en-IN" b="1" dirty="0" smtClean="0"/>
              <a:t>Comment text: </a:t>
            </a:r>
            <a:r>
              <a:rPr lang="en-IN" dirty="0" smtClean="0"/>
              <a:t>This column contains the comments extracted from various social media platforms. </a:t>
            </a:r>
            <a:endParaRPr lang="en-US" dirty="0" smtClean="0"/>
          </a:p>
          <a:p>
            <a:endParaRPr lang="en-US"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20CA401-FF66-4D1E-896B-18153F90D056}"/>
              </a:ext>
            </a:extLst>
          </p:cNvPr>
          <p:cNvSpPr txBox="1">
            <a:spLocks/>
          </p:cNvSpPr>
          <p:nvPr/>
        </p:nvSpPr>
        <p:spPr>
          <a:xfrm>
            <a:off x="179512" y="365125"/>
            <a:ext cx="7920880" cy="1325563"/>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IN" sz="4400" b="1" i="0" u="none" strike="noStrike" kern="1200" cap="none" spc="0" normalizeH="0" baseline="0" noProof="0" smtClean="0">
                <a:ln>
                  <a:noFill/>
                </a:ln>
                <a:solidFill>
                  <a:schemeClr val="tx1"/>
                </a:solidFill>
                <a:effectLst>
                  <a:outerShdw blurRad="38100" dist="38100" dir="2700000" algn="tl">
                    <a:srgbClr val="000000">
                      <a:alpha val="43137"/>
                    </a:srgbClr>
                  </a:outerShdw>
                </a:effectLst>
                <a:uLnTx/>
                <a:uFillTx/>
                <a:latin typeface="Open Sans" panose="020B0606030504020204" pitchFamily="34" charset="0"/>
                <a:ea typeface="+mj-ea"/>
                <a:cs typeface="+mj-cs"/>
              </a:rPr>
              <a:t>EDA steps</a:t>
            </a:r>
            <a:endParaRPr kumimoji="0" lang="en-IN"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3" name="Rectangle 2">
            <a:extLst>
              <a:ext uri="{FF2B5EF4-FFF2-40B4-BE49-F238E27FC236}">
                <a16:creationId xmlns:a16="http://schemas.microsoft.com/office/drawing/2014/main" xmlns="" id="{228E8BE3-DD39-4A6C-9386-EE1B18C36487}"/>
              </a:ext>
            </a:extLst>
          </p:cNvPr>
          <p:cNvSpPr/>
          <p:nvPr/>
        </p:nvSpPr>
        <p:spPr>
          <a:xfrm>
            <a:off x="1043608" y="1988840"/>
            <a:ext cx="6673437" cy="55372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Data Preprocessing Done adding new columns for better model</a:t>
            </a:r>
            <a:endParaRPr lang="en-IN" dirty="0"/>
          </a:p>
        </p:txBody>
      </p:sp>
      <p:sp>
        <p:nvSpPr>
          <p:cNvPr id="4" name="Rectangle 3">
            <a:extLst>
              <a:ext uri="{FF2B5EF4-FFF2-40B4-BE49-F238E27FC236}">
                <a16:creationId xmlns:a16="http://schemas.microsoft.com/office/drawing/2014/main" xmlns="" id="{265F0638-D1EE-4F2D-8A63-0B18F8B491CB}"/>
              </a:ext>
            </a:extLst>
          </p:cNvPr>
          <p:cNvSpPr/>
          <p:nvPr/>
        </p:nvSpPr>
        <p:spPr>
          <a:xfrm>
            <a:off x="971600" y="2996952"/>
            <a:ext cx="6734661" cy="482600"/>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Removed </a:t>
            </a:r>
            <a:r>
              <a:rPr lang="en-US" dirty="0" err="1" smtClean="0"/>
              <a:t>stopwords</a:t>
            </a:r>
            <a:r>
              <a:rPr lang="en-US" dirty="0" smtClean="0"/>
              <a:t>, punctuations</a:t>
            </a:r>
            <a:endParaRPr lang="en-IN" dirty="0"/>
          </a:p>
        </p:txBody>
      </p:sp>
      <p:sp>
        <p:nvSpPr>
          <p:cNvPr id="5" name="Rectangle 4">
            <a:extLst>
              <a:ext uri="{FF2B5EF4-FFF2-40B4-BE49-F238E27FC236}">
                <a16:creationId xmlns:a16="http://schemas.microsoft.com/office/drawing/2014/main" xmlns="" id="{5B980707-CB4D-436F-ADEF-6BD9DDD27B9F}"/>
              </a:ext>
            </a:extLst>
          </p:cNvPr>
          <p:cNvSpPr/>
          <p:nvPr/>
        </p:nvSpPr>
        <p:spPr>
          <a:xfrm>
            <a:off x="971601" y="4005064"/>
            <a:ext cx="6696744" cy="432048"/>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Removed special characters</a:t>
            </a:r>
            <a:endParaRPr lang="en-IN" dirty="0"/>
          </a:p>
        </p:txBody>
      </p:sp>
      <p:sp>
        <p:nvSpPr>
          <p:cNvPr id="6" name="Rectangle 5">
            <a:extLst>
              <a:ext uri="{FF2B5EF4-FFF2-40B4-BE49-F238E27FC236}">
                <a16:creationId xmlns:a16="http://schemas.microsoft.com/office/drawing/2014/main" xmlns="" id="{3D18214C-7EE1-4F81-96C8-60204BD13F45}"/>
              </a:ext>
            </a:extLst>
          </p:cNvPr>
          <p:cNvSpPr/>
          <p:nvPr/>
        </p:nvSpPr>
        <p:spPr>
          <a:xfrm>
            <a:off x="971600" y="4941168"/>
            <a:ext cx="6841804" cy="501144"/>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TFIDF </a:t>
            </a:r>
            <a:r>
              <a:rPr lang="en-US" dirty="0" err="1" smtClean="0"/>
              <a:t>vectorization</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
          <p:cNvSpPr>
            <a:spLocks noChangeArrowheads="1"/>
          </p:cNvSpPr>
          <p:nvPr/>
        </p:nvSpPr>
        <p:spPr bwMode="auto">
          <a:xfrm>
            <a:off x="1403648" y="959822"/>
            <a:ext cx="7056784" cy="338554"/>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100" b="0" i="0" u="none" strike="noStrike" cap="none" normalizeH="0" baseline="0" dirty="0" smtClean="0">
                <a:ln>
                  <a:noFill/>
                </a:ln>
                <a:solidFill>
                  <a:schemeClr val="tx1"/>
                </a:solidFill>
                <a:effectLst/>
                <a:latin typeface="Trebuchet MS" pitchFamily="34" charset="0"/>
                <a:ea typeface="Trebuchet MS" pitchFamily="34" charset="0"/>
                <a:cs typeface="Times New Roman" pitchFamily="18" charset="0"/>
              </a:rPr>
              <a:t>          </a:t>
            </a:r>
            <a:r>
              <a:rPr kumimoji="0" lang="en-US" sz="1600" b="1" i="0" u="none" strike="noStrike" cap="none" normalizeH="0" baseline="0" dirty="0" smtClean="0">
                <a:ln>
                  <a:noFill/>
                </a:ln>
                <a:solidFill>
                  <a:schemeClr val="tx1"/>
                </a:solidFill>
                <a:effectLst/>
                <a:latin typeface="Trebuchet MS" pitchFamily="34" charset="0"/>
                <a:ea typeface="Trebuchet MS" pitchFamily="34" charset="0"/>
                <a:cs typeface="Times New Roman" pitchFamily="18" charset="0"/>
              </a:rPr>
              <a:t>Visualization of important features for understanding</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5362" name="Rectangle 2"/>
          <p:cNvSpPr>
            <a:spLocks noChangeArrowheads="1"/>
          </p:cNvSpPr>
          <p:nvPr/>
        </p:nvSpPr>
        <p:spPr bwMode="auto">
          <a:xfrm>
            <a:off x="1547664" y="1893747"/>
            <a:ext cx="2592288" cy="307777"/>
          </a:xfrm>
          <a:prstGeom prst="rect">
            <a:avLst/>
          </a:prstGeom>
          <a:ln>
            <a:headEnd/>
            <a:tailEnd/>
          </a:ln>
        </p:spPr>
        <p:style>
          <a:lnRef idx="3">
            <a:schemeClr val="lt1"/>
          </a:lnRef>
          <a:fillRef idx="1">
            <a:schemeClr val="accent6"/>
          </a:fillRef>
          <a:effectRef idx="1">
            <a:schemeClr val="accent6"/>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400" b="1" dirty="0" smtClean="0"/>
              <a:t>Comments in each category</a:t>
            </a:r>
            <a:endParaRPr lang="en-US" sz="1400" dirty="0"/>
          </a:p>
        </p:txBody>
      </p:sp>
      <p:pic>
        <p:nvPicPr>
          <p:cNvPr id="7" name="Picture 6"/>
          <p:cNvPicPr/>
          <p:nvPr/>
        </p:nvPicPr>
        <p:blipFill>
          <a:blip r:embed="rId2" cstate="print"/>
          <a:srcRect/>
          <a:stretch>
            <a:fillRect/>
          </a:stretch>
        </p:blipFill>
        <p:spPr bwMode="auto">
          <a:xfrm>
            <a:off x="1619672" y="2564904"/>
            <a:ext cx="5731510" cy="3063240"/>
          </a:xfrm>
          <a:prstGeom prst="rect">
            <a:avLst/>
          </a:prstGeom>
          <a:noFill/>
          <a:ln w="9525">
            <a:noFill/>
            <a:miter lim="800000"/>
            <a:headEnd/>
            <a:tailEnd/>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947</TotalTime>
  <Words>670</Words>
  <Application>Microsoft Office PowerPoint</Application>
  <PresentationFormat>On-screen Show (4:3)</PresentationFormat>
  <Paragraphs>75</Paragraphs>
  <Slides>31</Slides>
  <Notes>1</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PREETI</dc:creator>
  <cp:lastModifiedBy>PREETI</cp:lastModifiedBy>
  <cp:revision>63</cp:revision>
  <dcterms:created xsi:type="dcterms:W3CDTF">2022-07-10T16:01:30Z</dcterms:created>
  <dcterms:modified xsi:type="dcterms:W3CDTF">2022-09-11T09:03:47Z</dcterms:modified>
</cp:coreProperties>
</file>

<file path=docProps/thumbnail.jpeg>
</file>